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37"/>
  </p:notesMasterIdLst>
  <p:handoutMasterIdLst>
    <p:handoutMasterId r:id="rId38"/>
  </p:handoutMasterIdLst>
  <p:sldIdLst>
    <p:sldId id="314" r:id="rId5"/>
    <p:sldId id="346" r:id="rId6"/>
    <p:sldId id="333" r:id="rId7"/>
    <p:sldId id="337" r:id="rId8"/>
    <p:sldId id="373" r:id="rId9"/>
    <p:sldId id="349" r:id="rId10"/>
    <p:sldId id="381" r:id="rId11"/>
    <p:sldId id="354" r:id="rId12"/>
    <p:sldId id="364" r:id="rId13"/>
    <p:sldId id="361" r:id="rId14"/>
    <p:sldId id="382" r:id="rId15"/>
    <p:sldId id="374" r:id="rId16"/>
    <p:sldId id="376" r:id="rId17"/>
    <p:sldId id="375" r:id="rId18"/>
    <p:sldId id="377" r:id="rId19"/>
    <p:sldId id="378" r:id="rId20"/>
    <p:sldId id="383" r:id="rId21"/>
    <p:sldId id="384" r:id="rId22"/>
    <p:sldId id="379" r:id="rId23"/>
    <p:sldId id="380" r:id="rId24"/>
    <p:sldId id="388" r:id="rId25"/>
    <p:sldId id="385" r:id="rId26"/>
    <p:sldId id="386" r:id="rId27"/>
    <p:sldId id="387" r:id="rId28"/>
    <p:sldId id="389" r:id="rId29"/>
    <p:sldId id="391" r:id="rId30"/>
    <p:sldId id="392" r:id="rId31"/>
    <p:sldId id="390" r:id="rId32"/>
    <p:sldId id="351" r:id="rId33"/>
    <p:sldId id="352" r:id="rId34"/>
    <p:sldId id="335" r:id="rId35"/>
    <p:sldId id="332" r:id="rId36"/>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333"/>
            <p14:sldId id="337"/>
            <p14:sldId id="373"/>
            <p14:sldId id="349"/>
            <p14:sldId id="381"/>
            <p14:sldId id="354"/>
            <p14:sldId id="364"/>
            <p14:sldId id="361"/>
            <p14:sldId id="382"/>
            <p14:sldId id="374"/>
            <p14:sldId id="376"/>
            <p14:sldId id="375"/>
            <p14:sldId id="377"/>
            <p14:sldId id="378"/>
            <p14:sldId id="383"/>
            <p14:sldId id="384"/>
            <p14:sldId id="379"/>
            <p14:sldId id="380"/>
            <p14:sldId id="388"/>
            <p14:sldId id="385"/>
            <p14:sldId id="386"/>
            <p14:sldId id="387"/>
            <p14:sldId id="389"/>
            <p14:sldId id="391"/>
            <p14:sldId id="392"/>
            <p14:sldId id="390"/>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99000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07" d="100"/>
          <a:sy n="107" d="100"/>
        </p:scale>
        <p:origin x="840"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03/02/2023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03/02/2023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4246442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3976896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840177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835243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2293387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4096866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653110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4245465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841198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367614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3060292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3510785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3921128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2234066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2721665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3330599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752864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3125770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2837637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29</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30</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31</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32</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7522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251953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248305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3160048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03/02/2023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03/02/2023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03/02/2023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03/02/2023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03/02/2023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03/02/2023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03/02/2023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03/02/2023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03/02/2023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03/02/2023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03/02/2023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03/02/2023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900940" y="2850637"/>
            <a:ext cx="10390120" cy="1156726"/>
          </a:xfrm>
        </p:spPr>
        <p:txBody>
          <a:bodyPr anchor="t" anchorCtr="0">
            <a:noAutofit/>
          </a:bodyPr>
          <a:lstStyle/>
          <a:p>
            <a:pPr algn="ctr"/>
            <a:r>
              <a:rPr lang="es-CO" sz="3600" b="1" dirty="0">
                <a:effectLst/>
                <a:latin typeface="Segoe UI" panose="020B0502040204020203" pitchFamily="34" charset="0"/>
                <a:ea typeface="Calibri" panose="020F0502020204030204" pitchFamily="34" charset="0"/>
                <a:cs typeface="Segoe UI" panose="020B0502040204020203" pitchFamily="34" charset="0"/>
              </a:rPr>
              <a:t>Demarcación de drenajes</a:t>
            </a:r>
            <a:r>
              <a:rPr lang="es-CO" sz="3600" dirty="0">
                <a:effectLst/>
                <a:latin typeface="Segoe UI" panose="020B0502040204020203" pitchFamily="34" charset="0"/>
                <a:ea typeface="Calibri" panose="020F0502020204030204" pitchFamily="34" charset="0"/>
                <a:cs typeface="Segoe UI" panose="020B0502040204020203" pitchFamily="34" charset="0"/>
              </a:rPr>
              <a:t> – </a:t>
            </a:r>
            <a:r>
              <a:rPr lang="es-CO" sz="3600" dirty="0" err="1">
                <a:effectLst/>
                <a:latin typeface="Segoe UI" panose="020B0502040204020203" pitchFamily="34" charset="0"/>
                <a:ea typeface="Calibri" panose="020F0502020204030204" pitchFamily="34" charset="0"/>
                <a:cs typeface="Segoe UI" panose="020B0502040204020203" pitchFamily="34" charset="0"/>
              </a:rPr>
              <a:t>Stream</a:t>
            </a:r>
            <a:r>
              <a:rPr lang="es-CO" sz="3600" dirty="0">
                <a:effectLst/>
                <a:latin typeface="Segoe UI" panose="020B0502040204020203" pitchFamily="34" charset="0"/>
                <a:ea typeface="Calibri" panose="020F0502020204030204" pitchFamily="34" charset="0"/>
                <a:cs typeface="Segoe UI" panose="020B0502040204020203" pitchFamily="34" charset="0"/>
              </a:rPr>
              <a:t> </a:t>
            </a:r>
            <a:r>
              <a:rPr lang="es-CO" sz="3600" dirty="0" err="1">
                <a:effectLst/>
                <a:latin typeface="Segoe UI" panose="020B0502040204020203" pitchFamily="34" charset="0"/>
                <a:ea typeface="Calibri" panose="020F0502020204030204" pitchFamily="34" charset="0"/>
                <a:cs typeface="Segoe UI" panose="020B0502040204020203" pitchFamily="34" charset="0"/>
              </a:rPr>
              <a:t>Definition</a:t>
            </a:r>
            <a:r>
              <a:rPr lang="es-CO" sz="3600" dirty="0">
                <a:effectLst/>
                <a:latin typeface="Segoe UI" panose="020B0502040204020203" pitchFamily="34" charset="0"/>
                <a:ea typeface="Calibri" panose="020F0502020204030204" pitchFamily="34" charset="0"/>
                <a:cs typeface="Segoe UI" panose="020B0502040204020203" pitchFamily="34" charset="0"/>
              </a:rPr>
              <a:t> - </a:t>
            </a:r>
            <a:r>
              <a:rPr lang="es-CO" sz="3600" b="1" dirty="0">
                <a:effectLst/>
                <a:latin typeface="Segoe UI" panose="020B0502040204020203" pitchFamily="34" charset="0"/>
                <a:ea typeface="Calibri" panose="020F0502020204030204" pitchFamily="34" charset="0"/>
                <a:cs typeface="Segoe UI" panose="020B0502040204020203" pitchFamily="34" charset="0"/>
              </a:rPr>
              <a:t>STR</a:t>
            </a:r>
            <a:r>
              <a:rPr lang="es-CO" sz="3600" dirty="0">
                <a:effectLst/>
                <a:latin typeface="Segoe UI" panose="020B0502040204020203" pitchFamily="34" charset="0"/>
                <a:ea typeface="Calibri" panose="020F0502020204030204" pitchFamily="34" charset="0"/>
                <a:cs typeface="Segoe UI" panose="020B0502040204020203" pitchFamily="34" charset="0"/>
              </a:rPr>
              <a:t> y localización de </a:t>
            </a:r>
            <a:r>
              <a:rPr lang="es-CO" sz="3600" b="1" dirty="0">
                <a:effectLst/>
                <a:latin typeface="Segoe UI" panose="020B0502040204020203" pitchFamily="34" charset="0"/>
                <a:ea typeface="Calibri" panose="020F0502020204030204" pitchFamily="34" charset="0"/>
                <a:cs typeface="Segoe UI" panose="020B0502040204020203" pitchFamily="34" charset="0"/>
              </a:rPr>
              <a:t>nodos característicos</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mc:Choice xmlns:p14="http://schemas.microsoft.com/office/powerpoint/2010/main" Requires="p14">
      <p:transition spd="med" p14:dur="700" advTm="4906">
        <p:fade/>
      </p:transition>
    </mc:Choice>
    <mc:Fallback>
      <p:transition spd="med" advTm="4906">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3C040F1F-83DC-785C-7691-C60165A45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LTWB">
            <a:extLst>
              <a:ext uri="{FF2B5EF4-FFF2-40B4-BE49-F238E27FC236}">
                <a16:creationId xmlns:a16="http://schemas.microsoft.com/office/drawing/2014/main" id="{FE30667D-D22B-1778-0619-D212F79BB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5976" y="3553106"/>
            <a:ext cx="9496425"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75994"/>
      </p:ext>
    </p:extLst>
  </p:cSld>
  <p:clrMapOvr>
    <a:masterClrMapping/>
  </p:clrMapOvr>
  <mc:AlternateContent xmlns:mc="http://schemas.openxmlformats.org/markup-compatibility/2006">
    <mc:Choice xmlns:p14="http://schemas.microsoft.com/office/powerpoint/2010/main" Requires="p14">
      <p:transition spd="med" p14:dur="700" advTm="7949">
        <p:fade/>
      </p:transition>
    </mc:Choice>
    <mc:Fallback>
      <p:transition spd="med" advTm="7949">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3C040F1F-83DC-785C-7691-C60165A45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987540"/>
      </p:ext>
    </p:extLst>
  </p:cSld>
  <p:clrMapOvr>
    <a:masterClrMapping/>
  </p:clrMapOvr>
  <mc:AlternateContent xmlns:mc="http://schemas.openxmlformats.org/markup-compatibility/2006">
    <mc:Choice xmlns:p14="http://schemas.microsoft.com/office/powerpoint/2010/main" Requires="p14">
      <p:transition spd="med" p14:dur="700" advTm="7109">
        <p:fade/>
      </p:transition>
    </mc:Choice>
    <mc:Fallback>
      <p:transition spd="med" advTm="7109">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LTWB">
            <a:extLst>
              <a:ext uri="{FF2B5EF4-FFF2-40B4-BE49-F238E27FC236}">
                <a16:creationId xmlns:a16="http://schemas.microsoft.com/office/drawing/2014/main" id="{40DF888A-05C6-184B-3DA8-1EC63AEEE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8" y="1585913"/>
            <a:ext cx="9496425" cy="36861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D4C7406B-F340-94B4-3A17-48D8C988FF9C}"/>
              </a:ext>
            </a:extLst>
          </p:cNvPr>
          <p:cNvSpPr>
            <a:spLocks noGrp="1"/>
          </p:cNvSpPr>
          <p:nvPr>
            <p:ph type="title"/>
          </p:nvPr>
        </p:nvSpPr>
        <p:spPr>
          <a:xfrm>
            <a:off x="1661796" y="1048030"/>
            <a:ext cx="8868408" cy="448235"/>
          </a:xfrm>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ASTERFac.tif</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"&gt;=1062,1)</a:t>
            </a:r>
          </a:p>
        </p:txBody>
      </p:sp>
    </p:spTree>
    <p:extLst>
      <p:ext uri="{BB962C8B-B14F-4D97-AF65-F5344CB8AC3E}">
        <p14:creationId xmlns:p14="http://schemas.microsoft.com/office/powerpoint/2010/main" val="3173826725"/>
      </p:ext>
    </p:extLst>
  </p:cSld>
  <p:clrMapOvr>
    <a:masterClrMapping/>
  </p:clrMapOvr>
  <mc:AlternateContent xmlns:mc="http://schemas.openxmlformats.org/markup-compatibility/2006">
    <mc:Choice xmlns:p14="http://schemas.microsoft.com/office/powerpoint/2010/main" Requires="p14">
      <p:transition spd="med" p14:dur="700" advTm="25763">
        <p:fade/>
      </p:transition>
    </mc:Choice>
    <mc:Fallback>
      <p:transition spd="med" advTm="2576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LTWB">
            <a:extLst>
              <a:ext uri="{FF2B5EF4-FFF2-40B4-BE49-F238E27FC236}">
                <a16:creationId xmlns:a16="http://schemas.microsoft.com/office/drawing/2014/main" id="{569FB468-6F76-0927-37A2-C37CD6583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LTWB">
            <a:extLst>
              <a:ext uri="{FF2B5EF4-FFF2-40B4-BE49-F238E27FC236}">
                <a16:creationId xmlns:a16="http://schemas.microsoft.com/office/drawing/2014/main" id="{3F28A3CB-797C-72E3-6885-7AE7E71D2F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447" y="3428999"/>
            <a:ext cx="94964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898963"/>
      </p:ext>
    </p:extLst>
  </p:cSld>
  <p:clrMapOvr>
    <a:masterClrMapping/>
  </p:clrMapOvr>
  <mc:AlternateContent xmlns:mc="http://schemas.openxmlformats.org/markup-compatibility/2006">
    <mc:Choice xmlns:p14="http://schemas.microsoft.com/office/powerpoint/2010/main" Requires="p14">
      <p:transition spd="med" p14:dur="700" advTm="23917">
        <p:fade/>
      </p:transition>
    </mc:Choice>
    <mc:Fallback>
      <p:transition spd="med" advTm="2391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LTWB">
            <a:extLst>
              <a:ext uri="{FF2B5EF4-FFF2-40B4-BE49-F238E27FC236}">
                <a16:creationId xmlns:a16="http://schemas.microsoft.com/office/drawing/2014/main" id="{AF37F21D-68AB-3F17-EB2D-D707F2C13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12807"/>
      </p:ext>
    </p:extLst>
  </p:cSld>
  <p:clrMapOvr>
    <a:masterClrMapping/>
  </p:clrMapOvr>
  <mc:AlternateContent xmlns:mc="http://schemas.openxmlformats.org/markup-compatibility/2006">
    <mc:Choice xmlns:p14="http://schemas.microsoft.com/office/powerpoint/2010/main" Requires="p14">
      <p:transition spd="med" p14:dur="700" advTm="5346">
        <p:fade/>
      </p:transition>
    </mc:Choice>
    <mc:Fallback>
      <p:transition spd="med" advTm="534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LTWB">
            <a:extLst>
              <a:ext uri="{FF2B5EF4-FFF2-40B4-BE49-F238E27FC236}">
                <a16:creationId xmlns:a16="http://schemas.microsoft.com/office/drawing/2014/main" id="{BFABA6B0-7CBA-CFAD-5749-FF581E053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20260"/>
      </p:ext>
    </p:extLst>
  </p:cSld>
  <p:clrMapOvr>
    <a:masterClrMapping/>
  </p:clrMapOvr>
  <mc:AlternateContent xmlns:mc="http://schemas.openxmlformats.org/markup-compatibility/2006">
    <mc:Choice xmlns:p14="http://schemas.microsoft.com/office/powerpoint/2010/main" Requires="p14">
      <p:transition spd="med" p14:dur="700" advTm="4254">
        <p:fade/>
      </p:transition>
    </mc:Choice>
    <mc:Fallback>
      <p:transition spd="med" advTm="4254">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LTWB">
            <a:extLst>
              <a:ext uri="{FF2B5EF4-FFF2-40B4-BE49-F238E27FC236}">
                <a16:creationId xmlns:a16="http://schemas.microsoft.com/office/drawing/2014/main" id="{F36EEA9F-9166-5031-941F-A1EBB7B93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LTWB">
            <a:extLst>
              <a:ext uri="{FF2B5EF4-FFF2-40B4-BE49-F238E27FC236}">
                <a16:creationId xmlns:a16="http://schemas.microsoft.com/office/drawing/2014/main" id="{2C68CEC5-028F-5637-96CF-D86CED0559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447" y="3428999"/>
            <a:ext cx="94964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884252"/>
      </p:ext>
    </p:extLst>
  </p:cSld>
  <p:clrMapOvr>
    <a:masterClrMapping/>
  </p:clrMapOvr>
  <mc:AlternateContent xmlns:mc="http://schemas.openxmlformats.org/markup-compatibility/2006">
    <mc:Choice xmlns:p14="http://schemas.microsoft.com/office/powerpoint/2010/main" Requires="p14">
      <p:transition spd="med" p14:dur="700" advTm="13924">
        <p:fade/>
      </p:transition>
    </mc:Choice>
    <mc:Fallback>
      <p:transition spd="med" advTm="13924">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LTWB">
            <a:extLst>
              <a:ext uri="{FF2B5EF4-FFF2-40B4-BE49-F238E27FC236}">
                <a16:creationId xmlns:a16="http://schemas.microsoft.com/office/drawing/2014/main" id="{308779D6-810A-0153-2812-22876BE8F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205534"/>
      </p:ext>
    </p:extLst>
  </p:cSld>
  <p:clrMapOvr>
    <a:masterClrMapping/>
  </p:clrMapOvr>
  <mc:AlternateContent xmlns:mc="http://schemas.openxmlformats.org/markup-compatibility/2006">
    <mc:Choice xmlns:p14="http://schemas.microsoft.com/office/powerpoint/2010/main" Requires="p14">
      <p:transition spd="med" p14:dur="700" advTm="4462">
        <p:fade/>
      </p:transition>
    </mc:Choice>
    <mc:Fallback>
      <p:transition spd="med" advTm="446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LTWB">
            <a:extLst>
              <a:ext uri="{FF2B5EF4-FFF2-40B4-BE49-F238E27FC236}">
                <a16:creationId xmlns:a16="http://schemas.microsoft.com/office/drawing/2014/main" id="{AA9F4D4C-38C0-4312-EDE6-2E1B37A9B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92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27484"/>
      </p:ext>
    </p:extLst>
  </p:cSld>
  <p:clrMapOvr>
    <a:masterClrMapping/>
  </p:clrMapOvr>
  <mc:AlternateContent xmlns:mc="http://schemas.openxmlformats.org/markup-compatibility/2006">
    <mc:Choice xmlns:p14="http://schemas.microsoft.com/office/powerpoint/2010/main" Requires="p14">
      <p:transition spd="med" p14:dur="700" advTm="5071">
        <p:fade/>
      </p:transition>
    </mc:Choice>
    <mc:Fallback>
      <p:transition spd="med" advTm="5071">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LTWB">
            <a:extLst>
              <a:ext uri="{FF2B5EF4-FFF2-40B4-BE49-F238E27FC236}">
                <a16:creationId xmlns:a16="http://schemas.microsoft.com/office/drawing/2014/main" id="{140F2302-99FF-E1ED-7F7D-7564CA377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16097"/>
      </p:ext>
    </p:extLst>
  </p:cSld>
  <p:clrMapOvr>
    <a:masterClrMapping/>
  </p:clrMapOvr>
  <mc:AlternateContent xmlns:mc="http://schemas.openxmlformats.org/markup-compatibility/2006">
    <mc:Choice xmlns:p14="http://schemas.microsoft.com/office/powerpoint/2010/main" Requires="p14">
      <p:transition spd="med" p14:dur="700" advTm="9481">
        <p:fade/>
      </p:transition>
    </mc:Choice>
    <mc:Fallback>
      <p:transition spd="med" advTm="94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23527" y="2329632"/>
            <a:ext cx="8344945" cy="2198736"/>
          </a:xfrm>
        </p:spPr>
        <p:txBody>
          <a:bodyPr anchor="t" anchorCtr="0">
            <a:noAutofit/>
          </a:bodyPr>
          <a:lstStyle/>
          <a:p>
            <a:pPr algn="ctr"/>
            <a:r>
              <a:rPr lang="es-CO" sz="2400" b="1" dirty="0">
                <a:effectLst/>
                <a:latin typeface="Segoe UI" panose="020B0502040204020203" pitchFamily="34" charset="0"/>
                <a:ea typeface="Calibri" panose="020F0502020204030204" pitchFamily="34" charset="0"/>
                <a:cs typeface="Segoe UI" panose="020B0502040204020203" pitchFamily="34" charset="0"/>
              </a:rPr>
              <a:t>A partir de grillas de acumulación de flujo</a:t>
            </a:r>
            <a:r>
              <a:rPr lang="es-CO" sz="2400" dirty="0">
                <a:effectLst/>
                <a:latin typeface="Segoe UI" panose="020B0502040204020203" pitchFamily="34" charset="0"/>
                <a:ea typeface="Calibri" panose="020F0502020204030204" pitchFamily="34" charset="0"/>
                <a:cs typeface="Segoe UI" panose="020B0502040204020203" pitchFamily="34" charset="0"/>
              </a:rPr>
              <a:t>, se pueden </a:t>
            </a:r>
            <a:r>
              <a:rPr lang="es-CO" sz="2400" b="1" dirty="0">
                <a:effectLst/>
                <a:latin typeface="Segoe UI" panose="020B0502040204020203" pitchFamily="34" charset="0"/>
                <a:ea typeface="Calibri" panose="020F0502020204030204" pitchFamily="34" charset="0"/>
                <a:cs typeface="Segoe UI" panose="020B0502040204020203" pitchFamily="34" charset="0"/>
              </a:rPr>
              <a:t>identificar</a:t>
            </a:r>
            <a:r>
              <a:rPr lang="es-CO" sz="2400" dirty="0">
                <a:effectLst/>
                <a:latin typeface="Segoe UI" panose="020B0502040204020203" pitchFamily="34" charset="0"/>
                <a:ea typeface="Calibri" panose="020F0502020204030204" pitchFamily="34" charset="0"/>
                <a:cs typeface="Segoe UI" panose="020B0502040204020203" pitchFamily="34" charset="0"/>
              </a:rPr>
              <a:t> las </a:t>
            </a:r>
            <a:r>
              <a:rPr lang="es-CO" sz="2400" b="1" dirty="0">
                <a:effectLst/>
                <a:latin typeface="Segoe UI" panose="020B0502040204020203" pitchFamily="34" charset="0"/>
                <a:ea typeface="Calibri" panose="020F0502020204030204" pitchFamily="34" charset="0"/>
                <a:cs typeface="Segoe UI" panose="020B0502040204020203" pitchFamily="34" charset="0"/>
              </a:rPr>
              <a:t>celdas</a:t>
            </a:r>
            <a:r>
              <a:rPr lang="es-CO" sz="2400" dirty="0">
                <a:effectLst/>
                <a:latin typeface="Segoe UI" panose="020B0502040204020203" pitchFamily="34" charset="0"/>
                <a:ea typeface="Calibri" panose="020F0502020204030204" pitchFamily="34" charset="0"/>
                <a:cs typeface="Segoe UI" panose="020B0502040204020203" pitchFamily="34" charset="0"/>
              </a:rPr>
              <a:t> que hacen parte de la </a:t>
            </a:r>
            <a:r>
              <a:rPr lang="es-CO" sz="2400" b="1" dirty="0">
                <a:effectLst/>
                <a:latin typeface="Segoe UI" panose="020B0502040204020203" pitchFamily="34" charset="0"/>
                <a:ea typeface="Calibri" panose="020F0502020204030204" pitchFamily="34" charset="0"/>
                <a:cs typeface="Segoe UI" panose="020B0502040204020203" pitchFamily="34" charset="0"/>
              </a:rPr>
              <a:t>red de drenaje principal</a:t>
            </a:r>
            <a:r>
              <a:rPr lang="es-CO" sz="2400" dirty="0">
                <a:effectLst/>
                <a:latin typeface="Segoe UI" panose="020B0502040204020203" pitchFamily="34" charset="0"/>
                <a:ea typeface="Calibri" panose="020F0502020204030204" pitchFamily="34" charset="0"/>
                <a:cs typeface="Segoe UI" panose="020B0502040204020203" pitchFamily="34" charset="0"/>
              </a:rPr>
              <a:t>. Para ello se especifica el área de aportación, p. ej. entre 1 y 4 km² o el número equivalente de celdas en función de su resolución, considerando que a menor área de aportación, mayor será el número de corrientes obtenidas.</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mc:Choice xmlns:p14="http://schemas.microsoft.com/office/powerpoint/2010/main" Requires="p14">
      <p:transition spd="med" p14:dur="700" advTm="31233">
        <p:fade/>
      </p:transition>
    </mc:Choice>
    <mc:Fallback>
      <p:transition spd="med" advTm="31233">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5451-2211-413C-F768-3312DD1FB301}"/>
              </a:ext>
            </a:extLst>
          </p:cNvPr>
          <p:cNvSpPr>
            <a:spLocks noGrp="1"/>
          </p:cNvSpPr>
          <p:nvPr>
            <p:ph type="title"/>
          </p:nvPr>
        </p:nvSpPr>
        <p:spPr>
          <a:xfrm>
            <a:off x="2300277" y="608757"/>
            <a:ext cx="7591443" cy="2484064"/>
          </a:xfrm>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El procedimiento detallado para la eliminación de nodos duplicados se encuentra en la guía de clase. </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Por ejemplo, a partir del modelo digital de elevación ASTER GDEM, se han obtenido 66554 nodos y a través del proceso de limpieza con la herramienta </a:t>
            </a:r>
            <a:r>
              <a:rPr lang="es-CO" sz="2400" b="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Delete</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b="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Identical</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se han obtenido 30125 nodos únicos.</a:t>
            </a:r>
          </a:p>
        </p:txBody>
      </p:sp>
      <p:pic>
        <p:nvPicPr>
          <p:cNvPr id="13316" name="Picture 4" descr="R.LTWB">
            <a:extLst>
              <a:ext uri="{FF2B5EF4-FFF2-40B4-BE49-F238E27FC236}">
                <a16:creationId xmlns:a16="http://schemas.microsoft.com/office/drawing/2014/main" id="{88FAAEC5-0952-7FD5-9B7D-C4D2DE898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87" y="3159778"/>
            <a:ext cx="94964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87099"/>
      </p:ext>
    </p:extLst>
  </p:cSld>
  <p:clrMapOvr>
    <a:masterClrMapping/>
  </p:clrMapOvr>
  <mc:AlternateContent xmlns:mc="http://schemas.openxmlformats.org/markup-compatibility/2006">
    <mc:Choice xmlns:p14="http://schemas.microsoft.com/office/powerpoint/2010/main" Requires="p14">
      <p:transition spd="med" p14:dur="700" advTm="13332">
        <p:fade/>
      </p:transition>
    </mc:Choice>
    <mc:Fallback>
      <p:transition spd="med" advTm="13332">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LTWB">
            <a:extLst>
              <a:ext uri="{FF2B5EF4-FFF2-40B4-BE49-F238E27FC236}">
                <a16:creationId xmlns:a16="http://schemas.microsoft.com/office/drawing/2014/main" id="{AB6E62E9-6069-D77B-27AC-BA455C971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70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50379"/>
      </p:ext>
    </p:extLst>
  </p:cSld>
  <p:clrMapOvr>
    <a:masterClrMapping/>
  </p:clrMapOvr>
  <mc:AlternateContent xmlns:mc="http://schemas.openxmlformats.org/markup-compatibility/2006">
    <mc:Choice xmlns:p14="http://schemas.microsoft.com/office/powerpoint/2010/main" Requires="p14">
      <p:transition spd="med" p14:dur="700" advTm="6911">
        <p:fade/>
      </p:transition>
    </mc:Choice>
    <mc:Fallback>
      <p:transition spd="med" advTm="691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R.LTWB">
            <a:extLst>
              <a:ext uri="{FF2B5EF4-FFF2-40B4-BE49-F238E27FC236}">
                <a16:creationId xmlns:a16="http://schemas.microsoft.com/office/drawing/2014/main" id="{DE74BF56-8BCE-314E-B104-EDEFF1EC7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090498"/>
      </p:ext>
    </p:extLst>
  </p:cSld>
  <p:clrMapOvr>
    <a:masterClrMapping/>
  </p:clrMapOvr>
  <mc:AlternateContent xmlns:mc="http://schemas.openxmlformats.org/markup-compatibility/2006">
    <mc:Choice xmlns:p14="http://schemas.microsoft.com/office/powerpoint/2010/main" Requires="p14">
      <p:transition spd="med" p14:dur="700" advTm="15400">
        <p:fade/>
      </p:transition>
    </mc:Choice>
    <mc:Fallback>
      <p:transition spd="med" advTm="154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R.LTWB">
            <a:extLst>
              <a:ext uri="{FF2B5EF4-FFF2-40B4-BE49-F238E27FC236}">
                <a16:creationId xmlns:a16="http://schemas.microsoft.com/office/drawing/2014/main" id="{B9DBCAE7-7EC8-54ED-E0AC-2FDB23055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5518"/>
      </p:ext>
    </p:extLst>
  </p:cSld>
  <p:clrMapOvr>
    <a:masterClrMapping/>
  </p:clrMapOvr>
  <mc:AlternateContent xmlns:mc="http://schemas.openxmlformats.org/markup-compatibility/2006">
    <mc:Choice xmlns:p14="http://schemas.microsoft.com/office/powerpoint/2010/main" Requires="p14">
      <p:transition spd="med" p14:dur="700" advTm="5489">
        <p:fade/>
      </p:transition>
    </mc:Choice>
    <mc:Fallback>
      <p:transition spd="med" advTm="5489">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R.LTWB">
            <a:extLst>
              <a:ext uri="{FF2B5EF4-FFF2-40B4-BE49-F238E27FC236}">
                <a16:creationId xmlns:a16="http://schemas.microsoft.com/office/drawing/2014/main" id="{A19D1D3B-7988-11E4-B942-21E980300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730751"/>
      </p:ext>
    </p:extLst>
  </p:cSld>
  <p:clrMapOvr>
    <a:masterClrMapping/>
  </p:clrMapOvr>
  <mc:AlternateContent xmlns:mc="http://schemas.openxmlformats.org/markup-compatibility/2006">
    <mc:Choice xmlns:p14="http://schemas.microsoft.com/office/powerpoint/2010/main" Requires="p14">
      <p:transition spd="med" p14:dur="700" advTm="5288">
        <p:fade/>
      </p:transition>
    </mc:Choice>
    <mc:Fallback>
      <p:transition spd="med" advTm="5288">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LTWB">
            <a:extLst>
              <a:ext uri="{FF2B5EF4-FFF2-40B4-BE49-F238E27FC236}">
                <a16:creationId xmlns:a16="http://schemas.microsoft.com/office/drawing/2014/main" id="{965AFAA1-7771-AF4F-9FEA-30D5BC818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68119"/>
      </p:ext>
    </p:extLst>
  </p:cSld>
  <p:clrMapOvr>
    <a:masterClrMapping/>
  </p:clrMapOvr>
  <mc:AlternateContent xmlns:mc="http://schemas.openxmlformats.org/markup-compatibility/2006">
    <mc:Choice xmlns:p14="http://schemas.microsoft.com/office/powerpoint/2010/main" Requires="p14">
      <p:transition spd="med" p14:dur="700" advTm="8964">
        <p:fade/>
      </p:transition>
    </mc:Choice>
    <mc:Fallback>
      <p:transition spd="med" advTm="8964">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R.LTWB">
            <a:extLst>
              <a:ext uri="{FF2B5EF4-FFF2-40B4-BE49-F238E27FC236}">
                <a16:creationId xmlns:a16="http://schemas.microsoft.com/office/drawing/2014/main" id="{9A395250-CEA8-726F-651E-7B225768D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964221"/>
      </p:ext>
    </p:extLst>
  </p:cSld>
  <p:clrMapOvr>
    <a:masterClrMapping/>
  </p:clrMapOvr>
  <mc:AlternateContent xmlns:mc="http://schemas.openxmlformats.org/markup-compatibility/2006">
    <mc:Choice xmlns:p14="http://schemas.microsoft.com/office/powerpoint/2010/main" Requires="p14">
      <p:transition spd="med" p14:dur="700" advTm="7503">
        <p:fade/>
      </p:transition>
    </mc:Choice>
    <mc:Fallback>
      <p:transition spd="med" advTm="7503">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R.LTWB">
            <a:extLst>
              <a:ext uri="{FF2B5EF4-FFF2-40B4-BE49-F238E27FC236}">
                <a16:creationId xmlns:a16="http://schemas.microsoft.com/office/drawing/2014/main" id="{3197A72C-B356-E3FA-2BC2-4FD8AE5F7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086480"/>
      </p:ext>
    </p:extLst>
  </p:cSld>
  <p:clrMapOvr>
    <a:masterClrMapping/>
  </p:clrMapOvr>
  <mc:AlternateContent xmlns:mc="http://schemas.openxmlformats.org/markup-compatibility/2006">
    <mc:Choice xmlns:p14="http://schemas.microsoft.com/office/powerpoint/2010/main" Requires="p14">
      <p:transition spd="med" p14:dur="700" advTm="4865">
        <p:fade/>
      </p:transition>
    </mc:Choice>
    <mc:Fallback>
      <p:transition spd="med" advTm="4865">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R.LTWB">
            <a:extLst>
              <a:ext uri="{FF2B5EF4-FFF2-40B4-BE49-F238E27FC236}">
                <a16:creationId xmlns:a16="http://schemas.microsoft.com/office/drawing/2014/main" id="{912D55A8-104C-5225-20B0-7374D5E1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747" y="1228161"/>
            <a:ext cx="4110500" cy="4989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85DADE-3CDF-CC88-0624-3DC52B58FE28}"/>
              </a:ext>
            </a:extLst>
          </p:cNvPr>
          <p:cNvSpPr>
            <a:spLocks noGrp="1"/>
          </p:cNvSpPr>
          <p:nvPr>
            <p:ph type="title"/>
          </p:nvPr>
        </p:nvSpPr>
        <p:spPr>
          <a:xfrm>
            <a:off x="1788457" y="107013"/>
            <a:ext cx="8615083" cy="1121148"/>
          </a:xfrm>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Akm² =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ASTERFac</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 30.68464585 * 30.68464585 / 1000000</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Akm² =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SRTMFac</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 30.68464585 * 30.68464585 / 1000000</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Akm² =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ALOSFac</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 12.5 * 12.5 / 1000000</a:t>
            </a:r>
          </a:p>
        </p:txBody>
      </p:sp>
      <p:sp>
        <p:nvSpPr>
          <p:cNvPr id="3" name="Title 1">
            <a:extLst>
              <a:ext uri="{FF2B5EF4-FFF2-40B4-BE49-F238E27FC236}">
                <a16:creationId xmlns:a16="http://schemas.microsoft.com/office/drawing/2014/main" id="{C832442C-D335-4919-1F75-E8C28550514E}"/>
              </a:ext>
            </a:extLst>
          </p:cNvPr>
          <p:cNvSpPr txBox="1">
            <a:spLocks/>
          </p:cNvSpPr>
          <p:nvPr/>
        </p:nvSpPr>
        <p:spPr>
          <a:xfrm>
            <a:off x="908793" y="6311157"/>
            <a:ext cx="10374409" cy="466725"/>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Rótulo</a:t>
            </a:r>
            <a:r>
              <a:rPr lang="en-U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"FAC: " &amp; [</a:t>
            </a:r>
            <a:r>
              <a:rPr lang="en-US"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ASTERFac</a:t>
            </a:r>
            <a:r>
              <a:rPr lang="en-U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&amp;</a:t>
            </a:r>
            <a:r>
              <a:rPr lang="en-US"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VBNewline</a:t>
            </a:r>
            <a:r>
              <a:rPr lang="en-U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&amp; "A, km²: "  &amp; Round( [Akm2] ,2)</a:t>
            </a:r>
            <a:endPar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77243098"/>
      </p:ext>
    </p:extLst>
  </p:cSld>
  <p:clrMapOvr>
    <a:masterClrMapping/>
  </p:clrMapOvr>
  <mc:AlternateContent xmlns:mc="http://schemas.openxmlformats.org/markup-compatibility/2006">
    <mc:Choice xmlns:p14="http://schemas.microsoft.com/office/powerpoint/2010/main" Requires="p14">
      <p:transition spd="med" p14:dur="700" advTm="7402">
        <p:fade/>
      </p:transition>
    </mc:Choice>
    <mc:Fallback>
      <p:transition spd="med" advTm="7402">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mc:Choice xmlns:p14="http://schemas.microsoft.com/office/powerpoint/2010/main" Requires="p14">
      <p:transition spd="med" p14:dur="700" advTm="4294">
        <p:fade/>
      </p:transition>
    </mc:Choice>
    <mc:Fallback>
      <p:transition spd="med" advTm="4294">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mc:Choice xmlns:p14="http://schemas.microsoft.com/office/powerpoint/2010/main" Requires="p14">
      <p:transition spd="med" p14:dur="700" advTm="3002">
        <p:fade/>
      </p:transition>
    </mc:Choice>
    <mc:Fallback>
      <p:transition spd="med" advTm="3002">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mc:Choice xmlns:p14="http://schemas.microsoft.com/office/powerpoint/2010/main" Requires="p14">
      <p:transition spd="med" p14:dur="700" advTm="14671">
        <p:fade/>
      </p:transition>
    </mc:Choice>
    <mc:Fallback>
      <p:transition spd="med" advTm="1467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518" y="3017883"/>
            <a:ext cx="8280964" cy="1697551"/>
          </a:xfrm>
        </p:spPr>
        <p:txBody>
          <a:bodyPr anchor="t" anchorCtr="0">
            <a:normAutofit fontScale="90000"/>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la demarcación de drenajes y la localización de nodos característicos sobre toda la red de drenaje,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mc:Choice xmlns:p14="http://schemas.microsoft.com/office/powerpoint/2010/main" Requires="p14">
      <p:transition spd="med" p14:dur="700" advTm="10305">
        <p:fade/>
      </p:transition>
    </mc:Choice>
    <mc:Fallback>
      <p:transition spd="med" advTm="10305">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mc:Choice xmlns:p14="http://schemas.microsoft.com/office/powerpoint/2010/main" Requires="p14">
      <p:transition spd="med" p14:dur="700" advTm="5326">
        <p:fade/>
      </p:transition>
    </mc:Choice>
    <mc:Fallback>
      <p:transition spd="med" advTm="53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661796" y="1550774"/>
            <a:ext cx="8868408" cy="4159704"/>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Marcar las celdas o píxeles correspondientes a cada cuenca de drenaje para un área de aportación determinada.</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Convertir el mapa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binarizado</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en una red de drenaje vectorizada.</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Obtener los puntos de inicio y confluencia característicos de toda la red obtenida.</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Eliminar nodos duplicados.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cada punto característico obtener el total de celdas acumuladas y calcular las áreas de aportación.</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077" y="1479055"/>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077" y="2489199"/>
            <a:ext cx="540000" cy="540000"/>
          </a:xfrm>
          <a:prstGeom prst="rect">
            <a:avLst/>
          </a:prstGeom>
        </p:spPr>
      </p:pic>
      <p:pic>
        <p:nvPicPr>
          <p:cNvPr id="4" name="Graphic 3" descr="Rocket outline">
            <a:extLst>
              <a:ext uri="{FF2B5EF4-FFF2-40B4-BE49-F238E27FC236}">
                <a16:creationId xmlns:a16="http://schemas.microsoft.com/office/drawing/2014/main" id="{3552E94E-76CF-A17F-271A-4A0DC9097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077" y="3159000"/>
            <a:ext cx="540000" cy="540000"/>
          </a:xfrm>
          <a:prstGeom prst="rect">
            <a:avLst/>
          </a:prstGeom>
        </p:spPr>
      </p:pic>
      <p:pic>
        <p:nvPicPr>
          <p:cNvPr id="5" name="Graphic 4" descr="Rocket outline">
            <a:extLst>
              <a:ext uri="{FF2B5EF4-FFF2-40B4-BE49-F238E27FC236}">
                <a16:creationId xmlns:a16="http://schemas.microsoft.com/office/drawing/2014/main" id="{AB4CCDB3-0636-2A13-1ED6-1387CD545C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077" y="4145119"/>
            <a:ext cx="540000" cy="540000"/>
          </a:xfrm>
          <a:prstGeom prst="rect">
            <a:avLst/>
          </a:prstGeom>
        </p:spPr>
      </p:pic>
      <p:pic>
        <p:nvPicPr>
          <p:cNvPr id="6" name="Graphic 5" descr="Rocket outline">
            <a:extLst>
              <a:ext uri="{FF2B5EF4-FFF2-40B4-BE49-F238E27FC236}">
                <a16:creationId xmlns:a16="http://schemas.microsoft.com/office/drawing/2014/main" id="{61BBA2CE-359A-B933-7E04-C8A99AA83A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077" y="4785156"/>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mc:Choice xmlns:p14="http://schemas.microsoft.com/office/powerpoint/2010/main" Requires="p14">
      <p:transition spd="med" p14:dur="700" advTm="17768">
        <p:fade/>
      </p:transition>
    </mc:Choice>
    <mc:Fallback>
      <p:transition spd="med" advTm="1776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0329999"/>
      </p:ext>
    </p:extLst>
  </p:cSld>
  <p:clrMapOvr>
    <a:masterClrMapping/>
  </p:clrMapOvr>
  <mc:AlternateContent xmlns:mc="http://schemas.openxmlformats.org/markup-compatibility/2006">
    <mc:Choice xmlns:p14="http://schemas.microsoft.com/office/powerpoint/2010/main" Requires="p14">
      <p:transition spd="med" p14:dur="700" advTm="4047">
        <p:fade/>
      </p:transition>
    </mc:Choice>
    <mc:Fallback>
      <p:transition spd="med" advTm="404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239E5FA9-27F9-F9F6-AD93-84080E74380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7491"/>
          <a:stretch/>
        </p:blipFill>
        <p:spPr>
          <a:xfrm>
            <a:off x="2217759" y="98610"/>
            <a:ext cx="7756482" cy="6571131"/>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mc:Choice xmlns:p14="http://schemas.microsoft.com/office/powerpoint/2010/main" Requires="p14">
      <p:transition spd="med" p14:dur="700" advTm="10265">
        <p:fade/>
      </p:transition>
    </mc:Choice>
    <mc:Fallback>
      <p:transition spd="med" advTm="1026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239E5FA9-27F9-F9F6-AD93-84080E74380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57002"/>
          <a:stretch/>
        </p:blipFill>
        <p:spPr>
          <a:xfrm>
            <a:off x="1718810" y="1168932"/>
            <a:ext cx="7756482" cy="4520135"/>
          </a:xfrm>
          <a:prstGeom prst="rect">
            <a:avLst/>
          </a:prstGeom>
        </p:spPr>
      </p:pic>
    </p:spTree>
    <p:extLst>
      <p:ext uri="{BB962C8B-B14F-4D97-AF65-F5344CB8AC3E}">
        <p14:creationId xmlns:p14="http://schemas.microsoft.com/office/powerpoint/2010/main" val="2094551810"/>
      </p:ext>
    </p:extLst>
  </p:cSld>
  <p:clrMapOvr>
    <a:masterClrMapping/>
  </p:clrMapOvr>
  <mc:AlternateContent xmlns:mc="http://schemas.openxmlformats.org/markup-compatibility/2006">
    <mc:Choice xmlns:p14="http://schemas.microsoft.com/office/powerpoint/2010/main" Requires="p14">
      <p:transition spd="med" p14:dur="700" advTm="5747">
        <p:fade/>
      </p:transition>
    </mc:Choice>
    <mc:Fallback>
      <p:transition spd="med" advTm="5747">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LTWB">
            <a:extLst>
              <a:ext uri="{FF2B5EF4-FFF2-40B4-BE49-F238E27FC236}">
                <a16:creationId xmlns:a16="http://schemas.microsoft.com/office/drawing/2014/main" id="{0EE3AE31-45BC-E91F-699A-074359F36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R.LTWB">
            <a:extLst>
              <a:ext uri="{FF2B5EF4-FFF2-40B4-BE49-F238E27FC236}">
                <a16:creationId xmlns:a16="http://schemas.microsoft.com/office/drawing/2014/main" id="{D69BC96A-13C6-A207-6254-6B2D8D97C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2871" y="3597929"/>
            <a:ext cx="9496425"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6380"/>
      </p:ext>
    </p:extLst>
  </p:cSld>
  <p:clrMapOvr>
    <a:masterClrMapping/>
  </p:clrMapOvr>
  <mc:AlternateContent xmlns:mc="http://schemas.openxmlformats.org/markup-compatibility/2006">
    <mc:Choice xmlns:p14="http://schemas.microsoft.com/office/powerpoint/2010/main" Requires="p14">
      <p:transition spd="med" p14:dur="700" advTm="4822">
        <p:fade/>
      </p:transition>
    </mc:Choice>
    <mc:Fallback>
      <p:transition spd="med" advTm="4822">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LTWB">
            <a:extLst>
              <a:ext uri="{FF2B5EF4-FFF2-40B4-BE49-F238E27FC236}">
                <a16:creationId xmlns:a16="http://schemas.microsoft.com/office/drawing/2014/main" id="{951956D2-7107-906F-C603-F51859DF6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28189"/>
      </p:ext>
    </p:extLst>
  </p:cSld>
  <p:clrMapOvr>
    <a:masterClrMapping/>
  </p:clrMapOvr>
  <mc:AlternateContent xmlns:mc="http://schemas.openxmlformats.org/markup-compatibility/2006">
    <mc:Choice xmlns:p14="http://schemas.microsoft.com/office/powerpoint/2010/main" Requires="p14">
      <p:transition spd="med" p14:dur="700" advTm="13083">
        <p:fade/>
      </p:transition>
    </mc:Choice>
    <mc:Fallback>
      <p:transition spd="med" advTm="13083">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1831</TotalTime>
  <Words>511</Words>
  <Application>Microsoft Office PowerPoint</Application>
  <PresentationFormat>Widescreen</PresentationFormat>
  <Paragraphs>48</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Segoe UI</vt:lpstr>
      <vt:lpstr>Segoe UI Light</vt:lpstr>
      <vt:lpstr>Tema de R.TeachingResearchGuide</vt:lpstr>
      <vt:lpstr>Demarcación de drenajes – Stream Definition - STR y localización de nodos característicos</vt:lpstr>
      <vt:lpstr>A partir de grillas de acumulación de flujo, se pueden identificar las celdas que hacen parte de la red de drenaje principal. Para ello se especifica el área de aportación, p. ej. entre 1 y 4 km² o el número equivalente de celdas en función de su resolución, considerando que a menor área de aportación, mayor será el número de corrientes obtenidas.</vt:lpstr>
      <vt:lpstr>PowerPoint Presentation</vt:lpstr>
      <vt:lpstr>Marcar las celdas o píxeles correspondientes a cada cuenca de drenaje para un área de aportación determinada.  Convertir el mapa binarizado en una red de drenaje vectorizada.  Obtener los puntos de inicio y confluencia característicos de toda la red obtenida.  Eliminar nodos duplicados.  Para cada punto característico obtener el total de celdas acumuladas y calcular las áreas de aportación.</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PowerPoint Presentation</vt:lpstr>
      <vt:lpstr>PowerPoint Presentation</vt:lpstr>
      <vt:lpstr>PowerPoint Presentation</vt:lpstr>
      <vt:lpstr>Con("ASTERFac.tif"&gt;=1062,1)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 procedimiento detallado para la eliminación de nodos duplicados se encuentra en la guía de clase.   Por ejemplo, a partir del modelo digital de elevación ASTER GDEM, se han obtenido 66554 nodos y a través del proceso de limpieza con la herramienta Delete Identical, se han obtenido 30125 nodos únicos.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Akm² = [ASTERFac] * 30.68464585 * 30.68464585 / 1000000 Akm² = [SRTMFac] * 30.68464585 * 30.68464585 / 1000000 Akm² = [ALOSFac] * 12.5 * 12.5 / 1000000</vt:lpstr>
      <vt:lpstr>PowerPoint Presentation</vt:lpstr>
      <vt:lpstr>En la guía de clase, se encuentran listadas las actividades adicionales que los estudiantes deben desarrollar y documentar para complementar los conocimientos y alcances definidos en este curso. </vt:lpstr>
      <vt:lpstr>Para completar la demarcación de drenajes y la localización de nodos característicos sobre toda la red de drenaje,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129</cp:revision>
  <dcterms:created xsi:type="dcterms:W3CDTF">2022-08-04T19:07:18Z</dcterms:created>
  <dcterms:modified xsi:type="dcterms:W3CDTF">2023-02-03T15:14:48Z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